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60" r:id="rId2"/>
  </p:sldMasterIdLst>
  <p:notesMasterIdLst>
    <p:notesMasterId r:id="rId21"/>
  </p:notesMasterIdLst>
  <p:handoutMasterIdLst>
    <p:handoutMasterId r:id="rId22"/>
  </p:handoutMasterIdLst>
  <p:sldIdLst>
    <p:sldId id="257" r:id="rId3"/>
    <p:sldId id="258" r:id="rId4"/>
    <p:sldId id="262" r:id="rId5"/>
    <p:sldId id="264" r:id="rId6"/>
    <p:sldId id="259" r:id="rId7"/>
    <p:sldId id="273" r:id="rId8"/>
    <p:sldId id="271" r:id="rId9"/>
    <p:sldId id="272" r:id="rId10"/>
    <p:sldId id="263" r:id="rId11"/>
    <p:sldId id="268" r:id="rId12"/>
    <p:sldId id="269" r:id="rId13"/>
    <p:sldId id="265" r:id="rId14"/>
    <p:sldId id="274" r:id="rId15"/>
    <p:sldId id="267" r:id="rId16"/>
    <p:sldId id="266" r:id="rId17"/>
    <p:sldId id="275" r:id="rId18"/>
    <p:sldId id="270" r:id="rId19"/>
    <p:sldId id="276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25" autoAdjust="0"/>
    <p:restoredTop sz="94704" autoAdjust="0"/>
  </p:normalViewPr>
  <p:slideViewPr>
    <p:cSldViewPr snapToGrid="0">
      <p:cViewPr varScale="1">
        <p:scale>
          <a:sx n="119" d="100"/>
          <a:sy n="119" d="100"/>
        </p:scale>
        <p:origin x="96" y="4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 showGuides="1">
      <p:cViewPr varScale="1">
        <p:scale>
          <a:sx n="79" d="100"/>
          <a:sy n="79" d="100"/>
        </p:scale>
        <p:origin x="2346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DC2751-278C-4682-9C3F-0FF7B4FCFAE7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286890-466E-41CD-A28A-B1EBDF22CA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942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FF0845-D09E-4AF9-9623-EA7EA0297EF3}" type="datetimeFigureOut">
              <a:rPr lang="en-US" smtClean="0"/>
              <a:t>1/13/2015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27CD11A-EED3-40CE-98A3-28FEE84867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576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27CD11A-EED3-40CE-98A3-28FEE84867B3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1602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 bwMode="inv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041400"/>
            <a:ext cx="9144000" cy="2387600"/>
          </a:xfrm>
        </p:spPr>
        <p:txBody>
          <a:bodyPr anchor="b"/>
          <a:lstStyle>
            <a:lvl1pPr algn="ctr">
              <a:defRPr sz="60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068DC83-4358-4069-9A04-36F684952B41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406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D5BB5-8E37-492B-8843-1477E0364CB8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5428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91661"/>
            <a:ext cx="2628900" cy="4909039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691661"/>
            <a:ext cx="7734300" cy="4909039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7757E38-DB3A-4089-B386-FFD9F1943ECB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50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F57356-1F59-4D89-9F54-28C9F76813D7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1943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09738"/>
            <a:ext cx="10515600" cy="2862262"/>
          </a:xfrm>
        </p:spPr>
        <p:txBody>
          <a:bodyPr anchor="b"/>
          <a:lstStyle>
            <a:lvl1pPr>
              <a:lnSpc>
                <a:spcPct val="100000"/>
              </a:lnSpc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4589463"/>
            <a:ext cx="10515600" cy="1500187"/>
          </a:xfrm>
        </p:spPr>
        <p:txBody>
          <a:bodyPr/>
          <a:lstStyle>
            <a:lvl1pPr marL="0" indent="0">
              <a:buNone/>
              <a:defRPr sz="2400" b="1">
                <a:solidFill>
                  <a:schemeClr val="tx2">
                    <a:lumMod val="50000"/>
                  </a:schemeClr>
                </a:solidFill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E48F21-3C02-407D-A180-361657C962A9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2727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825625"/>
            <a:ext cx="4892040" cy="4351338"/>
          </a:xfr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40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000"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800"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228600" marR="0" lvl="1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228600" marR="0" lvl="2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228600" marR="0" lvl="3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Fourth level</a:t>
            </a:r>
          </a:p>
          <a:p>
            <a:pPr marL="228600" marR="0" lvl="4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Fifth level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0524" y="1825625"/>
            <a:ext cx="4892040" cy="4351338"/>
          </a:xfr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40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000"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800"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228600" marR="0" lvl="1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228600" marR="0" lvl="2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228600" marR="0" lvl="3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Fourth level</a:t>
            </a:r>
          </a:p>
          <a:p>
            <a:pPr marL="228600" marR="0" lvl="4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Fifth level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D8FB26-DB44-4B23-8E2C-73FCFB6E6A5C}" type="datetime1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9307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86508" y="639150"/>
            <a:ext cx="10062285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86508" y="1793873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6508" y="2498723"/>
            <a:ext cx="4892040" cy="310197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40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000"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800"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228600" marR="0" lvl="1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228600" marR="0" lvl="2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228600" marR="0" lvl="3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Fourth level</a:t>
            </a:r>
          </a:p>
          <a:p>
            <a:pPr marL="228600" marR="0" lvl="4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Fifth level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6753" y="1793873"/>
            <a:ext cx="4892040" cy="6413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6753" y="2498723"/>
            <a:ext cx="4892040" cy="3101977"/>
          </a:xfrm>
        </p:spPr>
        <p:txBody>
          <a:bodyPr/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40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000"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800"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228600" marR="0" lvl="1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228600" marR="0" lvl="2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228600" marR="0" lvl="3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Fourth level</a:t>
            </a:r>
          </a:p>
          <a:p>
            <a:pPr marL="228600" marR="0" lvl="4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Fifth level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8A1B2-E24B-4D01-B1F3-1C91DA614AC9}" type="datetime1">
              <a:rPr lang="en-US" smtClean="0"/>
              <a:t>1/13/2015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56610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ED7B829-4D67-4482-B952-BBD9DCA0A419}" type="datetime1">
              <a:rPr lang="en-US" smtClean="0"/>
              <a:t>1/13/2015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583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74990D-3D92-40C3-8F0D-2F9DF871B3E2}" type="datetime1">
              <a:rPr lang="en-US" smtClean="0"/>
              <a:t>1/13/2015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76057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987425"/>
            <a:ext cx="5753100" cy="4613275"/>
          </a:xfrm>
        </p:spPr>
        <p:txBody>
          <a:bodyPr>
            <a:normAutofit/>
          </a:bodyPr>
          <a:lstStyle>
            <a:lvl1pPr marL="2286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400"/>
            </a:lvl1pPr>
            <a:lvl2pPr marL="6858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2000"/>
            </a:lvl2pPr>
            <a:lvl3pPr marL="11430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800"/>
            </a:lvl3pPr>
            <a:lvl4pPr marL="16002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4pPr>
            <a:lvl5pPr marL="2057400" marR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Click to edit Master text styles</a:t>
            </a:r>
          </a:p>
          <a:p>
            <a:pPr marL="228600" marR="0" lvl="1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Second level</a:t>
            </a:r>
          </a:p>
          <a:p>
            <a:pPr marL="228600" marR="0" lvl="2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Third level</a:t>
            </a:r>
          </a:p>
          <a:p>
            <a:pPr marL="228600" marR="0" lvl="3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Fourth level</a:t>
            </a:r>
          </a:p>
          <a:p>
            <a:pPr marL="228600" marR="0" lvl="4" indent="-228600" algn="l" defTabSz="914400" rtl="0" eaLnBrk="1" fontAlgn="auto" latinLnBrk="0" hangingPunct="1">
              <a:lnSpc>
                <a:spcPct val="90000"/>
              </a:lnSpc>
              <a:spcBef>
                <a:spcPct val="30000"/>
              </a:spcBef>
              <a:spcAft>
                <a:spcPts val="0"/>
              </a:spcAft>
              <a:buClr>
                <a:srgbClr val="9B2D1F"/>
              </a:buClr>
              <a:buSzPct val="70000"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400" b="0" i="0" u="none" strike="noStrike" kern="1200" cap="none" spc="0" normalizeH="0" baseline="0" noProof="0" smtClean="0">
                <a:ln>
                  <a:noFill/>
                </a:ln>
                <a:solidFill>
                  <a:srgbClr val="E9E5DC"/>
                </a:solidFill>
                <a:effectLst/>
                <a:uLnTx/>
                <a:uFillTx/>
                <a:latin typeface="+mn-lt"/>
              </a:rPr>
              <a:t>Fifth level</a:t>
            </a:r>
            <a:endParaRPr kumimoji="0" lang="en-US" sz="1800" b="0" i="0" u="none" strike="noStrike" kern="1200" cap="none" spc="0" normalizeH="0" baseline="0" noProof="0" dirty="0" smtClean="0">
              <a:ln>
                <a:noFill/>
              </a:ln>
              <a:solidFill>
                <a:srgbClr val="E9E5DC"/>
              </a:solidFill>
              <a:effectLst/>
              <a:uLnTx/>
              <a:uFillTx/>
              <a:latin typeface="+mn-lt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E435C0-D298-4C67-8022-2A6AB1B2BA62}" type="datetime1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7217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599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800600" y="987425"/>
            <a:ext cx="5753100" cy="46132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254249"/>
            <a:ext cx="3932237" cy="3759200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E8F8098-106E-436A-B7C8-8017C782259C}" type="datetime1">
              <a:rPr lang="en-US" smtClean="0"/>
              <a:t>1/13/2015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B29C50-D6F1-4DB6-9B68-F4CD3996E9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5761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 bwMode="invGray"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639793"/>
            <a:ext cx="10096500" cy="115090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25625"/>
            <a:ext cx="10096500" cy="37780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F3619435-DEBC-444A-913E-FBD2C4CF0E59}" type="datetime1">
              <a:rPr lang="en-US" smtClean="0"/>
              <a:t>1/13/2015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648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077200" y="6356350"/>
            <a:ext cx="3276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>
                    <a:lumMod val="20000"/>
                    <a:lumOff val="80000"/>
                  </a:schemeClr>
                </a:solidFill>
              </a:defRPr>
            </a:lvl1pPr>
          </a:lstStyle>
          <a:p>
            <a:fld id="{E5B29C50-D6F1-4DB6-9B68-F4CD3996E9C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648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ts val="4000"/>
        </a:lnSpc>
        <a:spcBef>
          <a:spcPct val="0"/>
        </a:spcBef>
        <a:buNone/>
        <a:defRPr sz="4000" b="1" kern="1200" cap="none" spc="0">
          <a:ln w="12700" cmpd="sng">
            <a:noFill/>
            <a:prstDash val="solid"/>
          </a:ln>
          <a:solidFill>
            <a:schemeClr val="accent4"/>
          </a:solidFill>
          <a:effectLst>
            <a:outerShdw blurRad="38100" dist="38100" dir="2700000" algn="tl">
              <a:srgbClr val="000000">
                <a:alpha val="43137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2400" kern="1200">
          <a:solidFill>
            <a:schemeClr val="bg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2000" kern="1200">
          <a:solidFill>
            <a:schemeClr val="bg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ct val="30000"/>
        </a:spcBef>
        <a:buClr>
          <a:schemeClr val="accent2"/>
        </a:buClr>
        <a:buSzPct val="70000"/>
        <a:buFont typeface="Arial" panose="020B0604020202020204" pitchFamily="34" charset="0"/>
        <a:buChar char="•"/>
        <a:defRPr sz="1800" kern="1200">
          <a:solidFill>
            <a:schemeClr val="bg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0" orient="horz" pos="2160" userDrawn="1">
          <p15:clr>
            <a:srgbClr val="F26B43"/>
          </p15:clr>
        </p15:guide>
        <p15:guide id="1" pos="3840" userDrawn="1">
          <p15:clr>
            <a:srgbClr val="F26B43"/>
          </p15:clr>
        </p15:guide>
        <p15:guide id="2" pos="288" userDrawn="1">
          <p15:clr>
            <a:srgbClr val="F26B43"/>
          </p15:clr>
        </p15:guide>
        <p15:guide id="3" pos="6648" userDrawn="1">
          <p15:clr>
            <a:srgbClr val="F26B43"/>
          </p15:clr>
        </p15:guide>
        <p15:guide id="4" orient="horz" pos="3528" userDrawn="1">
          <p15:clr>
            <a:srgbClr val="F26B43"/>
          </p15:clr>
        </p15:guide>
        <p15:guide id="5" orient="horz" pos="112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i="1" dirty="0" smtClean="0">
                <a:solidFill>
                  <a:schemeClr val="accent3">
                    <a:lumMod val="60000"/>
                    <a:lumOff val="40000"/>
                  </a:schemeClr>
                </a:solidFill>
              </a:rPr>
              <a:t>Tweets world </a:t>
            </a:r>
            <a:r>
              <a:rPr lang="pl-PL" dirty="0" smtClean="0"/>
              <a:t/>
            </a:r>
            <a:br>
              <a:rPr lang="pl-PL" dirty="0" smtClean="0"/>
            </a:br>
            <a:r>
              <a:rPr lang="pl-PL" dirty="0" smtClean="0"/>
              <a:t>during </a:t>
            </a:r>
            <a:br>
              <a:rPr lang="pl-PL" dirty="0" smtClean="0"/>
            </a:br>
            <a:r>
              <a:rPr lang="pl-PL" dirty="0" smtClean="0">
                <a:solidFill>
                  <a:schemeClr val="accent6">
                    <a:lumMod val="60000"/>
                    <a:lumOff val="40000"/>
                  </a:schemeClr>
                </a:solidFill>
              </a:rPr>
              <a:t>Champions League</a:t>
            </a:r>
            <a:endParaRPr lang="en-US" dirty="0">
              <a:solidFill>
                <a:schemeClr val="accent6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dirty="0" smtClean="0"/>
              <a:t>Damian Kluba, Łukasz Opioła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3641" y="733971"/>
            <a:ext cx="2628718" cy="213713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63653" y="2871103"/>
            <a:ext cx="5081158" cy="38108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08815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Liverpool : Real</a:t>
            </a:r>
            <a:endParaRPr lang="pl-P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2" y="1825625"/>
            <a:ext cx="9408695" cy="3778250"/>
          </a:xfrm>
        </p:spPr>
      </p:pic>
    </p:spTree>
    <p:extLst>
      <p:ext uri="{BB962C8B-B14F-4D97-AF65-F5344CB8AC3E}">
        <p14:creationId xmlns:p14="http://schemas.microsoft.com/office/powerpoint/2010/main" val="2215838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Liverpool : Real</a:t>
            </a:r>
            <a:endParaRPr lang="pl-P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2" y="1825625"/>
            <a:ext cx="9408695" cy="3778250"/>
          </a:xfrm>
        </p:spPr>
      </p:pic>
    </p:spTree>
    <p:extLst>
      <p:ext uri="{BB962C8B-B14F-4D97-AF65-F5344CB8AC3E}">
        <p14:creationId xmlns:p14="http://schemas.microsoft.com/office/powerpoint/2010/main" val="3611412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Liverpool : Real</a:t>
            </a:r>
            <a:endParaRPr lang="pl-PL" dirty="0">
              <a:solidFill>
                <a:srgbClr val="00B0F0"/>
              </a:solidFill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retweets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5993" y="2498725"/>
            <a:ext cx="3332238" cy="3101975"/>
          </a:xfrm>
        </p:spPr>
      </p:pic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mentions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3287" y="2498725"/>
            <a:ext cx="3238626" cy="3101975"/>
          </a:xfrm>
        </p:spPr>
      </p:pic>
    </p:spTree>
    <p:extLst>
      <p:ext uri="{BB962C8B-B14F-4D97-AF65-F5344CB8AC3E}">
        <p14:creationId xmlns:p14="http://schemas.microsoft.com/office/powerpoint/2010/main" val="1417618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Liverpool : Real</a:t>
            </a:r>
            <a:endParaRPr lang="pl-PL" dirty="0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retweets </a:t>
            </a:r>
            <a:r>
              <a:rPr lang="pl-PL" sz="1400" b="0" dirty="0" smtClean="0">
                <a:solidFill>
                  <a:schemeClr val="bg1"/>
                </a:solidFill>
              </a:rPr>
              <a:t>(k&gt;10)</a:t>
            </a:r>
            <a:endParaRPr lang="pl-PL" sz="1400" b="0" dirty="0">
              <a:solidFill>
                <a:schemeClr val="bg1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mentions </a:t>
            </a:r>
            <a:r>
              <a:rPr lang="pl-PL" sz="1400" b="0" dirty="0">
                <a:solidFill>
                  <a:schemeClr val="bg1"/>
                </a:solidFill>
              </a:rPr>
              <a:t>(</a:t>
            </a:r>
            <a:r>
              <a:rPr lang="pl-PL" sz="1400" b="0" dirty="0" smtClean="0">
                <a:solidFill>
                  <a:schemeClr val="bg1"/>
                </a:solidFill>
              </a:rPr>
              <a:t>k&gt;20)</a:t>
            </a:r>
            <a:endParaRPr lang="pl-PL" sz="1400" b="0" dirty="0">
              <a:solidFill>
                <a:schemeClr val="bg1"/>
              </a:solidFill>
            </a:endParaRPr>
          </a:p>
        </p:txBody>
      </p:sp>
      <p:pic>
        <p:nvPicPr>
          <p:cNvPr id="18" name="Content Placeholder 17"/>
          <p:cNvPicPr>
            <a:picLocks noGrp="1" noChangeAspect="1"/>
          </p:cNvPicPr>
          <p:nvPr>
            <p:ph sz="half" idx="2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3658" y="2498725"/>
            <a:ext cx="3456909" cy="3101975"/>
          </a:xfrm>
        </p:spPr>
      </p:pic>
      <p:pic>
        <p:nvPicPr>
          <p:cNvPr id="17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305" y="2498725"/>
            <a:ext cx="3946590" cy="3101975"/>
          </a:xfrm>
        </p:spPr>
      </p:pic>
    </p:spTree>
    <p:extLst>
      <p:ext uri="{BB962C8B-B14F-4D97-AF65-F5344CB8AC3E}">
        <p14:creationId xmlns:p14="http://schemas.microsoft.com/office/powerpoint/2010/main" val="322752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Roma : Bayern</a:t>
            </a:r>
            <a:endParaRPr lang="pl-PL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102" y="1825625"/>
            <a:ext cx="9408695" cy="3778250"/>
          </a:xfrm>
        </p:spPr>
      </p:pic>
    </p:spTree>
    <p:extLst>
      <p:ext uri="{BB962C8B-B14F-4D97-AF65-F5344CB8AC3E}">
        <p14:creationId xmlns:p14="http://schemas.microsoft.com/office/powerpoint/2010/main" val="475384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Roma : Bayern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retweets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mentions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60798" y="2498725"/>
            <a:ext cx="3483605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Content Placeholder 11"/>
          <p:cNvPicPr>
            <a:picLocks noGrp="1" noChangeAspect="1"/>
          </p:cNvPicPr>
          <p:nvPr>
            <p:ph sz="half" idx="2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364394" y="2498725"/>
            <a:ext cx="3135437" cy="31019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31977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Roma : Bayern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retweets </a:t>
            </a:r>
            <a:r>
              <a:rPr lang="pl-PL" sz="1400" b="0" dirty="0" smtClean="0">
                <a:solidFill>
                  <a:schemeClr val="bg1"/>
                </a:solidFill>
              </a:rPr>
              <a:t>(k&gt;20)</a:t>
            </a:r>
            <a:endParaRPr lang="pl-PL" sz="1400" b="0" dirty="0">
              <a:solidFill>
                <a:schemeClr val="bg1"/>
              </a:solidFill>
            </a:endParaRP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mentions </a:t>
            </a:r>
            <a:r>
              <a:rPr lang="pl-PL" sz="1400" b="0" dirty="0">
                <a:solidFill>
                  <a:schemeClr val="bg1"/>
                </a:solidFill>
              </a:rPr>
              <a:t>(</a:t>
            </a:r>
            <a:r>
              <a:rPr lang="pl-PL" sz="1400" b="0" dirty="0" smtClean="0">
                <a:solidFill>
                  <a:schemeClr val="bg1"/>
                </a:solidFill>
              </a:rPr>
              <a:t>k&gt;25)</a:t>
            </a:r>
            <a:endParaRPr lang="pl-PL" sz="1400" b="0" dirty="0">
              <a:solidFill>
                <a:schemeClr val="bg1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7735" y="2498725"/>
            <a:ext cx="3068754" cy="3101975"/>
          </a:xfrm>
        </p:spPr>
      </p:pic>
      <p:pic>
        <p:nvPicPr>
          <p:cNvPr id="5" name="Content Placeholder 4"/>
          <p:cNvPicPr>
            <a:picLocks noGrp="1" noChangeAspect="1"/>
          </p:cNvPicPr>
          <p:nvPr>
            <p:ph sz="quarter" idx="4"/>
          </p:nvPr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96877" y="2498725"/>
            <a:ext cx="3611446" cy="3101975"/>
          </a:xfrm>
        </p:spPr>
      </p:pic>
    </p:spTree>
    <p:extLst>
      <p:ext uri="{BB962C8B-B14F-4D97-AF65-F5344CB8AC3E}">
        <p14:creationId xmlns:p14="http://schemas.microsoft.com/office/powerpoint/2010/main" val="21136082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Conclusions</a:t>
            </a:r>
            <a:endParaRPr lang="pl-PL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Hashtags and user mentions are very popular on twitter platform (1/6 of tweets didn’t have hashtag, 30% of tweets didn’t mention anybody),</a:t>
            </a:r>
          </a:p>
          <a:p>
            <a:r>
              <a:rPr lang="pl-PL" dirty="0" smtClean="0"/>
              <a:t>Users quickly responds on twitter after some events,</a:t>
            </a:r>
          </a:p>
          <a:p>
            <a:r>
              <a:rPr lang="pl-PL" dirty="0" smtClean="0"/>
              <a:t>„reply to” option is rarely used on twitter in comparison to user mention,</a:t>
            </a:r>
          </a:p>
          <a:p>
            <a:r>
              <a:rPr lang="pl-PL" dirty="0" smtClean="0"/>
              <a:t>Social networks between italians are bigger than germans, english or spanish,</a:t>
            </a:r>
          </a:p>
          <a:p>
            <a:r>
              <a:rPr lang="pl-PL" dirty="0" smtClean="0"/>
              <a:t>It’s really important to choose proper keywords to search for data like this.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017273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What can be done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Download additional data through REST API </a:t>
            </a:r>
            <a:r>
              <a:rPr lang="pl-PL" dirty="0" smtClean="0"/>
              <a:t>(for example, the database misses source tweets of some retweets),</a:t>
            </a:r>
            <a:endParaRPr lang="pl-PL" dirty="0" smtClean="0"/>
          </a:p>
          <a:p>
            <a:r>
              <a:rPr lang="pl-PL" dirty="0" smtClean="0"/>
              <a:t>Search for dependencies between matches,</a:t>
            </a:r>
          </a:p>
          <a:p>
            <a:r>
              <a:rPr lang="pl-PL" dirty="0" smtClean="0"/>
              <a:t>Similar research on data from final match to see how the prestige of the event </a:t>
            </a:r>
            <a:r>
              <a:rPr lang="pl-PL" smtClean="0"/>
              <a:t>affects </a:t>
            </a:r>
            <a:r>
              <a:rPr lang="pl-PL" smtClean="0"/>
              <a:t>twitter’s </a:t>
            </a:r>
            <a:r>
              <a:rPr lang="pl-PL" dirty="0" smtClean="0"/>
              <a:t>traffic.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02700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Goals of the project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Find proper events,</a:t>
            </a:r>
          </a:p>
          <a:p>
            <a:r>
              <a:rPr lang="pl-PL" dirty="0" smtClean="0"/>
              <a:t>Prepare hashtags,</a:t>
            </a:r>
          </a:p>
          <a:p>
            <a:r>
              <a:rPr lang="pl-PL" dirty="0" smtClean="0"/>
              <a:t>Implement scripts which are using Twitter Streaming API,</a:t>
            </a:r>
          </a:p>
          <a:p>
            <a:r>
              <a:rPr lang="pl-PL" dirty="0" smtClean="0"/>
              <a:t>Choose interesting matches,</a:t>
            </a:r>
          </a:p>
          <a:p>
            <a:r>
              <a:rPr lang="pl-PL" dirty="0" smtClean="0"/>
              <a:t>Query database for interesting data,</a:t>
            </a:r>
          </a:p>
          <a:p>
            <a:r>
              <a:rPr lang="pl-PL" dirty="0" smtClean="0"/>
              <a:t>Create graphs and charts depicting significant features of analyzed data.</a:t>
            </a:r>
          </a:p>
        </p:txBody>
      </p:sp>
    </p:spTree>
    <p:extLst>
      <p:ext uri="{BB962C8B-B14F-4D97-AF65-F5344CB8AC3E}">
        <p14:creationId xmlns:p14="http://schemas.microsoft.com/office/powerpoint/2010/main" val="56685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Gathering data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Twitter Streaming API,</a:t>
            </a:r>
          </a:p>
          <a:p>
            <a:r>
              <a:rPr lang="pl-PL" dirty="0" smtClean="0"/>
              <a:t>Prepared 44 hashtags related to champions league and matches,</a:t>
            </a:r>
          </a:p>
          <a:p>
            <a:r>
              <a:rPr lang="pl-PL" dirty="0" smtClean="0"/>
              <a:t>Collecting data for almost 3 days (21.10 - 23.10),</a:t>
            </a:r>
          </a:p>
          <a:p>
            <a:r>
              <a:rPr lang="pl-PL" dirty="0" smtClean="0"/>
              <a:t>Got </a:t>
            </a:r>
            <a:r>
              <a:rPr lang="pl-PL" b="1" dirty="0" smtClean="0">
                <a:solidFill>
                  <a:srgbClr val="FFC000"/>
                </a:solidFill>
              </a:rPr>
              <a:t>1,784,265</a:t>
            </a:r>
            <a:r>
              <a:rPr lang="pl-PL" dirty="0" smtClean="0"/>
              <a:t> tweets from </a:t>
            </a:r>
            <a:r>
              <a:rPr lang="pl-PL" b="1" dirty="0" smtClean="0">
                <a:solidFill>
                  <a:srgbClr val="FFC000"/>
                </a:solidFill>
              </a:rPr>
              <a:t>674,460</a:t>
            </a:r>
            <a:r>
              <a:rPr lang="pl-PL" dirty="0" smtClean="0"/>
              <a:t> users,</a:t>
            </a:r>
          </a:p>
          <a:p>
            <a:r>
              <a:rPr lang="pl-PL" b="1" dirty="0" smtClean="0">
                <a:solidFill>
                  <a:srgbClr val="FFC000"/>
                </a:solidFill>
              </a:rPr>
              <a:t>2,739,238</a:t>
            </a:r>
            <a:r>
              <a:rPr lang="pl-PL" dirty="0" smtClean="0"/>
              <a:t> hashtags used in those tweets,</a:t>
            </a:r>
          </a:p>
          <a:p>
            <a:r>
              <a:rPr lang="pl-PL" b="1" dirty="0" smtClean="0">
                <a:solidFill>
                  <a:srgbClr val="FFC000"/>
                </a:solidFill>
              </a:rPr>
              <a:t>53</a:t>
            </a:r>
            <a:r>
              <a:rPr lang="pl-PL" dirty="0" smtClean="0"/>
              <a:t> languages used.</a:t>
            </a:r>
          </a:p>
        </p:txBody>
      </p:sp>
    </p:spTree>
    <p:extLst>
      <p:ext uri="{BB962C8B-B14F-4D97-AF65-F5344CB8AC3E}">
        <p14:creationId xmlns:p14="http://schemas.microsoft.com/office/powerpoint/2010/main" val="18210951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DB Schema</a:t>
            </a:r>
            <a:endParaRPr lang="pl-PL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24267" y="1215246"/>
            <a:ext cx="3562365" cy="4693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3902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Tweets over time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433" y="1790700"/>
            <a:ext cx="7692190" cy="4115985"/>
          </a:xfrm>
        </p:spPr>
      </p:pic>
    </p:spTree>
    <p:extLst>
      <p:ext uri="{BB962C8B-B14F-4D97-AF65-F5344CB8AC3E}">
        <p14:creationId xmlns:p14="http://schemas.microsoft.com/office/powerpoint/2010/main" val="2354372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Statistics</a:t>
            </a:r>
            <a:endParaRPr lang="pl-P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 languages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/>
              <a:t>en: 333,249</a:t>
            </a:r>
          </a:p>
          <a:p>
            <a:r>
              <a:rPr lang="pl-PL" dirty="0"/>
              <a:t>es: 145,123</a:t>
            </a:r>
          </a:p>
          <a:p>
            <a:r>
              <a:rPr lang="pl-PL" dirty="0"/>
              <a:t>fr: 38,499</a:t>
            </a:r>
          </a:p>
          <a:p>
            <a:r>
              <a:rPr lang="pl-PL" dirty="0"/>
              <a:t>tr: 30,207</a:t>
            </a:r>
          </a:p>
          <a:p>
            <a:r>
              <a:rPr lang="pl-PL" dirty="0"/>
              <a:t>it: 25,995</a:t>
            </a:r>
          </a:p>
          <a:p>
            <a:r>
              <a:rPr lang="pl-PL" dirty="0"/>
              <a:t>pt: 15,981</a:t>
            </a:r>
          </a:p>
          <a:p>
            <a:r>
              <a:rPr lang="pl-PL" dirty="0"/>
              <a:t>ar: 15,104</a:t>
            </a:r>
          </a:p>
          <a:p>
            <a:r>
              <a:rPr lang="pl-PL" dirty="0"/>
              <a:t>de: 8,726</a:t>
            </a:r>
          </a:p>
          <a:p>
            <a:r>
              <a:rPr lang="pl-PL" dirty="0"/>
              <a:t>ja: 6,528</a:t>
            </a:r>
          </a:p>
          <a:p>
            <a:r>
              <a:rPr lang="pl-PL" dirty="0"/>
              <a:t>nl: 5,151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languages histogram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754" y="2498725"/>
            <a:ext cx="4115692" cy="3101975"/>
          </a:xfrm>
        </p:spPr>
      </p:pic>
    </p:spTree>
    <p:extLst>
      <p:ext uri="{BB962C8B-B14F-4D97-AF65-F5344CB8AC3E}">
        <p14:creationId xmlns:p14="http://schemas.microsoft.com/office/powerpoint/2010/main" val="2669470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Statistics</a:t>
            </a:r>
            <a:endParaRPr lang="pl-P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popular hashtags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/>
              <a:t>#UCL: </a:t>
            </a:r>
            <a:r>
              <a:rPr lang="pl-PL" dirty="0" smtClean="0"/>
              <a:t>399,384</a:t>
            </a:r>
            <a:endParaRPr lang="pl-PL" dirty="0"/>
          </a:p>
          <a:p>
            <a:r>
              <a:rPr lang="pl-PL" dirty="0"/>
              <a:t>#</a:t>
            </a:r>
            <a:r>
              <a:rPr lang="pl-PL" dirty="0" smtClean="0"/>
              <a:t>HalaMadrid</a:t>
            </a:r>
            <a:r>
              <a:rPr lang="pl-PL" dirty="0"/>
              <a:t> : </a:t>
            </a:r>
            <a:r>
              <a:rPr lang="pl-PL" dirty="0" smtClean="0"/>
              <a:t>267,256</a:t>
            </a:r>
            <a:endParaRPr lang="pl-PL" dirty="0"/>
          </a:p>
          <a:p>
            <a:r>
              <a:rPr lang="pl-PL" dirty="0"/>
              <a:t>#LFC : </a:t>
            </a:r>
            <a:r>
              <a:rPr lang="pl-PL" dirty="0" smtClean="0"/>
              <a:t>159,313</a:t>
            </a:r>
            <a:endParaRPr lang="pl-PL" dirty="0"/>
          </a:p>
          <a:p>
            <a:r>
              <a:rPr lang="pl-PL" dirty="0"/>
              <a:t>#</a:t>
            </a:r>
            <a:r>
              <a:rPr lang="pl-PL" dirty="0" smtClean="0"/>
              <a:t>ChampionsLeague</a:t>
            </a:r>
            <a:r>
              <a:rPr lang="pl-PL" dirty="0"/>
              <a:t> : </a:t>
            </a:r>
            <a:r>
              <a:rPr lang="pl-PL" dirty="0" smtClean="0"/>
              <a:t>104,690</a:t>
            </a:r>
            <a:endParaRPr lang="pl-PL" dirty="0"/>
          </a:p>
          <a:p>
            <a:r>
              <a:rPr lang="pl-PL" dirty="0"/>
              <a:t>#</a:t>
            </a:r>
            <a:r>
              <a:rPr lang="pl-PL" dirty="0" smtClean="0"/>
              <a:t>RomaBayern</a:t>
            </a:r>
            <a:r>
              <a:rPr lang="pl-PL" dirty="0"/>
              <a:t> : </a:t>
            </a:r>
            <a:r>
              <a:rPr lang="pl-PL" dirty="0" smtClean="0"/>
              <a:t>78,728</a:t>
            </a:r>
            <a:endParaRPr lang="pl-PL" dirty="0"/>
          </a:p>
          <a:p>
            <a:r>
              <a:rPr lang="pl-PL" dirty="0"/>
              <a:t>#</a:t>
            </a:r>
            <a:r>
              <a:rPr lang="pl-PL" dirty="0" smtClean="0"/>
              <a:t>RealMadrid</a:t>
            </a:r>
            <a:r>
              <a:rPr lang="pl-PL" dirty="0"/>
              <a:t> : </a:t>
            </a:r>
            <a:r>
              <a:rPr lang="pl-PL" dirty="0" smtClean="0"/>
              <a:t>48,884</a:t>
            </a:r>
            <a:endParaRPr lang="pl-PL" dirty="0"/>
          </a:p>
          <a:p>
            <a:r>
              <a:rPr lang="pl-PL" dirty="0"/>
              <a:t>#Arsenal : </a:t>
            </a:r>
            <a:r>
              <a:rPr lang="pl-PL" dirty="0" smtClean="0"/>
              <a:t>44,879</a:t>
            </a:r>
            <a:endParaRPr lang="pl-PL" dirty="0"/>
          </a:p>
          <a:p>
            <a:r>
              <a:rPr lang="pl-PL" dirty="0"/>
              <a:t>#PSG : </a:t>
            </a:r>
            <a:r>
              <a:rPr lang="pl-PL" dirty="0" smtClean="0"/>
              <a:t>40,224</a:t>
            </a:r>
            <a:endParaRPr lang="pl-PL" dirty="0"/>
          </a:p>
          <a:p>
            <a:r>
              <a:rPr lang="pl-PL" dirty="0"/>
              <a:t>#LIVvsRealMadrid : </a:t>
            </a:r>
            <a:r>
              <a:rPr lang="pl-PL" dirty="0" smtClean="0"/>
              <a:t>37,812</a:t>
            </a:r>
            <a:endParaRPr lang="pl-PL" dirty="0"/>
          </a:p>
          <a:p>
            <a:r>
              <a:rPr lang="pl-PL" dirty="0"/>
              <a:t>#Roma : </a:t>
            </a:r>
            <a:r>
              <a:rPr lang="pl-PL" dirty="0" smtClean="0"/>
              <a:t>31,317</a:t>
            </a:r>
            <a:endParaRPr lang="pl-PL" dirty="0"/>
          </a:p>
          <a:p>
            <a:pPr marL="0" indent="0">
              <a:buNone/>
            </a:pPr>
            <a:endParaRPr lang="pl-PL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hashtags histogram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9" name="Content Placeholder 8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44754" y="2498725"/>
            <a:ext cx="4115692" cy="3101975"/>
          </a:xfrm>
        </p:spPr>
      </p:pic>
    </p:spTree>
    <p:extLst>
      <p:ext uri="{BB962C8B-B14F-4D97-AF65-F5344CB8AC3E}">
        <p14:creationId xmlns:p14="http://schemas.microsoft.com/office/powerpoint/2010/main" val="1984528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Statistics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most mentioned users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 smtClean="0"/>
              <a:t>Champions League: 99,393</a:t>
            </a:r>
          </a:p>
          <a:p>
            <a:r>
              <a:rPr lang="pl-PL" dirty="0" smtClean="0"/>
              <a:t>Real Madrid C. F: 80,870</a:t>
            </a:r>
          </a:p>
          <a:p>
            <a:r>
              <a:rPr lang="pl-PL" dirty="0" smtClean="0"/>
              <a:t>Liverpool FC: 48,971</a:t>
            </a:r>
          </a:p>
          <a:p>
            <a:r>
              <a:rPr lang="pl-PL" dirty="0" smtClean="0"/>
              <a:t>Cristiano Ronald: 26,170</a:t>
            </a:r>
          </a:p>
          <a:p>
            <a:r>
              <a:rPr lang="pl-PL" dirty="0" smtClean="0"/>
              <a:t>Metsut Ozil: 24591</a:t>
            </a:r>
          </a:p>
          <a:p>
            <a:r>
              <a:rPr lang="pl-PL" dirty="0" smtClean="0"/>
              <a:t>MisterChip(Alex: 23,835</a:t>
            </a:r>
          </a:p>
          <a:p>
            <a:r>
              <a:rPr lang="pl-PL" dirty="0" smtClean="0"/>
              <a:t>Real Madrid C.F.: 18,406</a:t>
            </a:r>
          </a:p>
          <a:p>
            <a:r>
              <a:rPr lang="pl-PL" dirty="0" smtClean="0"/>
              <a:t>FC Barcelona: 18,395</a:t>
            </a:r>
          </a:p>
          <a:p>
            <a:r>
              <a:rPr lang="pl-PL" dirty="0" smtClean="0"/>
              <a:t>Chelsea FC: 17,464</a:t>
            </a:r>
          </a:p>
          <a:p>
            <a:r>
              <a:rPr lang="pl-PL" dirty="0" smtClean="0"/>
              <a:t>Gareth Bale: 16,994</a:t>
            </a:r>
            <a:endParaRPr lang="pl-P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smtClean="0">
                <a:solidFill>
                  <a:srgbClr val="00B0F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 mentions histogram</a:t>
            </a:r>
            <a:endParaRPr lang="pl-PL" dirty="0">
              <a:solidFill>
                <a:srgbClr val="00B0F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sz="quarter" idx="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6263" y="2761392"/>
            <a:ext cx="4892675" cy="2576640"/>
          </a:xfrm>
        </p:spPr>
      </p:pic>
    </p:spTree>
    <p:extLst>
      <p:ext uri="{BB962C8B-B14F-4D97-AF65-F5344CB8AC3E}">
        <p14:creationId xmlns:p14="http://schemas.microsoft.com/office/powerpoint/2010/main" val="839173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Data analysis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Picked two most optimistic matches – </a:t>
            </a:r>
            <a:r>
              <a:rPr lang="pl-PL" dirty="0" smtClean="0">
                <a:solidFill>
                  <a:srgbClr val="002060"/>
                </a:solidFill>
              </a:rPr>
              <a:t>AS Roma vs FC Bayern </a:t>
            </a:r>
            <a:r>
              <a:rPr lang="pl-PL" dirty="0" smtClean="0"/>
              <a:t>and </a:t>
            </a:r>
            <a:r>
              <a:rPr lang="pl-PL" dirty="0" smtClean="0">
                <a:solidFill>
                  <a:srgbClr val="002060"/>
                </a:solidFill>
              </a:rPr>
              <a:t>FC Liverpool vs Real Madrid</a:t>
            </a:r>
            <a:r>
              <a:rPr lang="pl-PL" dirty="0" smtClean="0"/>
              <a:t>,</a:t>
            </a:r>
          </a:p>
          <a:p>
            <a:r>
              <a:rPr lang="pl-PL" dirty="0" smtClean="0"/>
              <a:t>Analized user mentions,</a:t>
            </a:r>
          </a:p>
          <a:p>
            <a:r>
              <a:rPr lang="pl-PL" dirty="0" smtClean="0"/>
              <a:t>Analized retweets (standard numbers plus groups in Gephi and CFinder),</a:t>
            </a:r>
          </a:p>
          <a:p>
            <a:r>
              <a:rPr lang="pl-PL" dirty="0" smtClean="0"/>
              <a:t>Analized chosen groups.</a:t>
            </a:r>
          </a:p>
          <a:p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3195256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Vertical Lexicon design templat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/>
      </a:spPr>
      <a:bodyPr rtlCol="0" anchor="ctr"/>
      <a:lstStyle>
        <a:defPPr algn="ctr">
          <a:defRPr dirty="0"/>
        </a:defPPr>
      </a:lstStyle>
      <a:style>
        <a:lnRef idx="2">
          <a:schemeClr val="accent2">
            <a:shade val="50000"/>
          </a:schemeClr>
        </a:lnRef>
        <a:fillRef idx="1">
          <a:schemeClr val="accent2"/>
        </a:fillRef>
        <a:effectRef idx="0">
          <a:schemeClr val="accent2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2"/>
        </a:lnRef>
        <a:fillRef idx="0">
          <a:schemeClr val="accent2"/>
        </a:fillRef>
        <a:effectRef idx="0">
          <a:schemeClr val="accent2"/>
        </a:effectRef>
        <a:fontRef idx="minor">
          <a:schemeClr val="tx1"/>
        </a:fontRef>
      </a:style>
    </a:lnDef>
    <a:txDef>
      <a:spPr>
        <a:noFill/>
        <a:ln>
          <a:solidFill>
            <a:schemeClr val="tx2"/>
          </a:solidFill>
        </a:ln>
      </a:spPr>
      <a:bodyPr wrap="none" rtlCol="0">
        <a:spAutoFit/>
      </a:bodyPr>
      <a:lstStyle>
        <a:defPPr>
          <a:defRPr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Vertical Lexicon design template" id="{E3A5883B-E8CE-46E1-BD06-0BEE2E0AFA71}" vid="{B9CB0296-E107-40DB-82AD-8FB388C56E4D}"/>
    </a:ext>
  </a:extLst>
</a:theme>
</file>

<file path=ppt/theme/theme2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range Red">
      <a:dk1>
        <a:sysClr val="windowText" lastClr="000000"/>
      </a:dk1>
      <a:lt1>
        <a:sysClr val="window" lastClr="FFFFFF"/>
      </a:lt1>
      <a:dk2>
        <a:srgbClr val="696464"/>
      </a:dk2>
      <a:lt2>
        <a:srgbClr val="E9E5DC"/>
      </a:lt2>
      <a:accent1>
        <a:srgbClr val="D34817"/>
      </a:accent1>
      <a:accent2>
        <a:srgbClr val="9B2D1F"/>
      </a:accent2>
      <a:accent3>
        <a:srgbClr val="A28E6A"/>
      </a:accent3>
      <a:accent4>
        <a:srgbClr val="956251"/>
      </a:accent4>
      <a:accent5>
        <a:srgbClr val="918485"/>
      </a:accent5>
      <a:accent6>
        <a:srgbClr val="855D5D"/>
      </a:accent6>
      <a:hlink>
        <a:srgbClr val="CC9900"/>
      </a:hlink>
      <a:folHlink>
        <a:srgbClr val="96A9A9"/>
      </a:folHlink>
    </a:clrScheme>
    <a:fontScheme name="Calibri">
      <a:maj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1ACC2096-6844-4B95-B463-E84303707E7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Vertical lexicon design slides</Template>
  <TotalTime>0</TotalTime>
  <Words>409</Words>
  <Application>Microsoft Office PowerPoint</Application>
  <PresentationFormat>Widescreen</PresentationFormat>
  <Paragraphs>88</Paragraphs>
  <Slides>18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1" baseType="lpstr">
      <vt:lpstr>Arial</vt:lpstr>
      <vt:lpstr>Calibri</vt:lpstr>
      <vt:lpstr>Vertical Lexicon design template</vt:lpstr>
      <vt:lpstr>Tweets world  during  Champions League</vt:lpstr>
      <vt:lpstr>Goals of the project</vt:lpstr>
      <vt:lpstr>Gathering data</vt:lpstr>
      <vt:lpstr>DB Schema</vt:lpstr>
      <vt:lpstr>Tweets over time</vt:lpstr>
      <vt:lpstr>Statistics</vt:lpstr>
      <vt:lpstr>Statistics</vt:lpstr>
      <vt:lpstr>Statistics</vt:lpstr>
      <vt:lpstr>Data analysis</vt:lpstr>
      <vt:lpstr>Liverpool : Real</vt:lpstr>
      <vt:lpstr>Liverpool : Real</vt:lpstr>
      <vt:lpstr>Liverpool : Real</vt:lpstr>
      <vt:lpstr>Liverpool : Real</vt:lpstr>
      <vt:lpstr>Roma : Bayern</vt:lpstr>
      <vt:lpstr>Roma : Bayern</vt:lpstr>
      <vt:lpstr>Roma : Bayern</vt:lpstr>
      <vt:lpstr>Conclusions</vt:lpstr>
      <vt:lpstr>What can be done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2015-01-13T12:19:01Z</dcterms:created>
  <dcterms:modified xsi:type="dcterms:W3CDTF">2015-01-13T22:22:56Z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TC034606119991</vt:lpwstr>
  </property>
</Properties>
</file>

<file path=docProps/thumbnail.jpeg>
</file>